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9"/>
  </p:notesMasterIdLst>
  <p:handoutMasterIdLst>
    <p:handoutMasterId r:id="rId10"/>
  </p:handoutMasterIdLst>
  <p:sldIdLst>
    <p:sldId id="330" r:id="rId5"/>
    <p:sldId id="333" r:id="rId6"/>
    <p:sldId id="331" r:id="rId7"/>
    <p:sldId id="33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BF6"/>
    <a:srgbClr val="FDFBF6"/>
    <a:srgbClr val="202C8F"/>
    <a:srgbClr val="AAC4E9"/>
    <a:srgbClr val="F5CDCE"/>
    <a:srgbClr val="DF8C8C"/>
    <a:srgbClr val="D4D593"/>
    <a:srgbClr val="E6F0FE"/>
    <a:srgbClr val="CDBE8A"/>
    <a:srgbClr val="F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 snapToObjects="1">
      <p:cViewPr varScale="1">
        <p:scale>
          <a:sx n="109" d="100"/>
          <a:sy n="109" d="100"/>
        </p:scale>
        <p:origin x="672" y="96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030"/>
          </a:xfrm>
          <a:prstGeom prst="rect">
            <a:avLst/>
          </a:prstGeom>
        </p:spPr>
        <p:txBody>
          <a:bodyPr vert="horz" lIns="39136" tIns="19568" rIns="39136" bIns="19568" rtlCol="0"/>
          <a:lstStyle>
            <a:lvl1pPr algn="l">
              <a:defRPr sz="5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7" y="0"/>
            <a:ext cx="3037840" cy="466030"/>
          </a:xfrm>
          <a:prstGeom prst="rect">
            <a:avLst/>
          </a:prstGeom>
        </p:spPr>
        <p:txBody>
          <a:bodyPr vert="horz" lIns="39136" tIns="19568" rIns="39136" bIns="19568" rtlCol="0"/>
          <a:lstStyle>
            <a:lvl1pPr algn="r">
              <a:defRPr sz="500"/>
            </a:lvl1pPr>
          </a:lstStyle>
          <a:p>
            <a:fld id="{AA970FB6-164E-0840-A35B-09E9F3D45F76}" type="datetimeyyyy">
              <a:rPr lang="en-US" smtClean="0"/>
              <a:t>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370"/>
            <a:ext cx="3037840" cy="466030"/>
          </a:xfrm>
          <a:prstGeom prst="rect">
            <a:avLst/>
          </a:prstGeom>
        </p:spPr>
        <p:txBody>
          <a:bodyPr vert="horz" lIns="39136" tIns="19568" rIns="39136" bIns="19568" rtlCol="0" anchor="b"/>
          <a:lstStyle>
            <a:lvl1pPr algn="l">
              <a:defRPr sz="5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7" y="8830370"/>
            <a:ext cx="3037840" cy="466030"/>
          </a:xfrm>
          <a:prstGeom prst="rect">
            <a:avLst/>
          </a:prstGeom>
        </p:spPr>
        <p:txBody>
          <a:bodyPr vert="horz" lIns="39136" tIns="19568" rIns="39136" bIns="19568" rtlCol="0" anchor="b"/>
          <a:lstStyle>
            <a:lvl1pPr algn="r">
              <a:defRPr sz="5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01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9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178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29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205" y="1167969"/>
            <a:ext cx="7965461" cy="428626"/>
          </a:xfrm>
        </p:spPr>
        <p:txBody>
          <a:bodyPr/>
          <a:lstStyle/>
          <a:p>
            <a:pPr algn="ctr"/>
            <a:r>
              <a:rPr lang="fa-IR" sz="3200" dirty="0">
                <a:cs typeface="B Titr" panose="00000700000000000000" pitchFamily="2" charset="-78"/>
              </a:rPr>
              <a:t>عناوین </a:t>
            </a:r>
            <a:r>
              <a:rPr lang="fa-IR" sz="3200" dirty="0" err="1">
                <a:cs typeface="B Titr" panose="00000700000000000000" pitchFamily="2" charset="-78"/>
              </a:rPr>
              <a:t>فرایندهای</a:t>
            </a:r>
            <a:r>
              <a:rPr lang="fa-IR" sz="3200" dirty="0">
                <a:cs typeface="B Titr" panose="00000700000000000000" pitchFamily="2" charset="-78"/>
              </a:rPr>
              <a:t> اصلاح شده در سال 1403</a:t>
            </a:r>
            <a:endParaRPr lang="en-US" sz="3200" dirty="0">
              <a:cs typeface="B Titr" panose="00000700000000000000" pitchFamily="2" charset="-78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AF825379-044F-4C8D-A43C-50A00CD5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87282"/>
              </p:ext>
            </p:extLst>
          </p:nvPr>
        </p:nvGraphicFramePr>
        <p:xfrm>
          <a:off x="3464540" y="1912822"/>
          <a:ext cx="7965461" cy="360943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61729">
                  <a:extLst>
                    <a:ext uri="{9D8B030D-6E8A-4147-A177-3AD203B41FA5}">
                      <a16:colId xmlns:a16="http://schemas.microsoft.com/office/drawing/2014/main" val="2600228518"/>
                    </a:ext>
                  </a:extLst>
                </a:gridCol>
                <a:gridCol w="5557344">
                  <a:extLst>
                    <a:ext uri="{9D8B030D-6E8A-4147-A177-3AD203B41FA5}">
                      <a16:colId xmlns:a16="http://schemas.microsoft.com/office/drawing/2014/main" val="1386295544"/>
                    </a:ext>
                  </a:extLst>
                </a:gridCol>
                <a:gridCol w="646388">
                  <a:extLst>
                    <a:ext uri="{9D8B030D-6E8A-4147-A177-3AD203B41FA5}">
                      <a16:colId xmlns:a16="http://schemas.microsoft.com/office/drawing/2014/main" val="11797870"/>
                    </a:ext>
                  </a:extLst>
                </a:gridCol>
              </a:tblGrid>
              <a:tr h="317548">
                <a:tc>
                  <a:txBody>
                    <a:bodyPr/>
                    <a:lstStyle/>
                    <a:p>
                      <a:pPr algn="ctr"/>
                      <a:r>
                        <a:rPr lang="fa-IR">
                          <a:cs typeface="B Titr" panose="00000700000000000000" pitchFamily="2" charset="-78"/>
                        </a:rPr>
                        <a:t>عناون واحد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عناوین </a:t>
                      </a:r>
                      <a:r>
                        <a:rPr lang="fa-IR" dirty="0" err="1">
                          <a:cs typeface="B Titr" panose="00000700000000000000" pitchFamily="2" charset="-78"/>
                        </a:rPr>
                        <a:t>فرایندهای</a:t>
                      </a:r>
                      <a:r>
                        <a:rPr lang="fa-IR" dirty="0">
                          <a:cs typeface="B Titr" panose="00000700000000000000" pitchFamily="2" charset="-78"/>
                        </a:rPr>
                        <a:t> اصلاح شده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023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مدیریت امور مالی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تسویه حساب کارکنان </a:t>
                      </a:r>
                      <a:r>
                        <a:rPr lang="fa-IR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بصورت</a:t>
                      </a: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الکترو</a:t>
                      </a: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نیکی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69967"/>
                  </a:ext>
                </a:extLst>
              </a:tr>
              <a:tr h="30385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آموزشی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ترفیع پایه اعضای هیات علمی دانشگاه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8910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آموزشی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انتخاب هیات علمی متعهد خدمت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543867"/>
                  </a:ext>
                </a:extLst>
              </a:tr>
              <a:tr h="35864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صدور مجوز توزیع </a:t>
                      </a:r>
                      <a:r>
                        <a:rPr lang="fa-IR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کنندگان</a:t>
                      </a: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و عرضه </a:t>
                      </a:r>
                      <a:r>
                        <a:rPr lang="fa-IR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کنندگان</a:t>
                      </a: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تجهیزات و ملزومات پزشکی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86658"/>
                  </a:ext>
                </a:extLst>
              </a:tr>
              <a:tr h="37457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رسیدگی به گزارشات تخلفات تجهیزات و ملزومات پزشکی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57024"/>
                  </a:ext>
                </a:extLst>
              </a:tr>
              <a:tr h="331406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بازرسی از ارائه خدمات تجهیزات و ملزومات پزشکی در کلیه مراکز درمانی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221948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تشکیل پرونده مرکز ارائه دهنده داروهای مخدر و تحت کنترل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193605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مدیریت منابع انسانی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ارسال ماموریت به امور مالی جهت پرداخت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60017"/>
                  </a:ext>
                </a:extLst>
              </a:tr>
              <a:tr h="35024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مدیریت منابع انسانی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تحویل و بررسی مدارک توسط پذیرفته </a:t>
                      </a:r>
                      <a:r>
                        <a:rPr lang="fa-IR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شدگان</a:t>
                      </a: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آزمون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229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مدیریت منابع انسانی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درخواست تعیین حق اشعه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88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08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205" y="1167969"/>
            <a:ext cx="7965461" cy="428626"/>
          </a:xfrm>
        </p:spPr>
        <p:txBody>
          <a:bodyPr/>
          <a:lstStyle/>
          <a:p>
            <a:pPr algn="ctr"/>
            <a:r>
              <a:rPr lang="fa-IR" sz="3200" dirty="0">
                <a:cs typeface="B Titr" panose="00000700000000000000" pitchFamily="2" charset="-78"/>
              </a:rPr>
              <a:t>عناوین </a:t>
            </a:r>
            <a:r>
              <a:rPr lang="fa-IR" sz="3200" dirty="0" err="1">
                <a:cs typeface="B Titr" panose="00000700000000000000" pitchFamily="2" charset="-78"/>
              </a:rPr>
              <a:t>فرایندهای</a:t>
            </a:r>
            <a:r>
              <a:rPr lang="fa-IR" sz="3200" dirty="0">
                <a:cs typeface="B Titr" panose="00000700000000000000" pitchFamily="2" charset="-78"/>
              </a:rPr>
              <a:t> اصلاح شده در </a:t>
            </a:r>
            <a:r>
              <a:rPr lang="fa-IR" sz="3200">
                <a:cs typeface="B Titr" panose="00000700000000000000" pitchFamily="2" charset="-78"/>
              </a:rPr>
              <a:t>سال 1404</a:t>
            </a:r>
            <a:endParaRPr lang="en-US" sz="3200" dirty="0">
              <a:cs typeface="B Titr" panose="00000700000000000000" pitchFamily="2" charset="-78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AF825379-044F-4C8D-A43C-50A00CD5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983706"/>
              </p:ext>
            </p:extLst>
          </p:nvPr>
        </p:nvGraphicFramePr>
        <p:xfrm>
          <a:off x="3464540" y="1912822"/>
          <a:ext cx="7965461" cy="360943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61729">
                  <a:extLst>
                    <a:ext uri="{9D8B030D-6E8A-4147-A177-3AD203B41FA5}">
                      <a16:colId xmlns:a16="http://schemas.microsoft.com/office/drawing/2014/main" val="2600228518"/>
                    </a:ext>
                  </a:extLst>
                </a:gridCol>
                <a:gridCol w="5557344">
                  <a:extLst>
                    <a:ext uri="{9D8B030D-6E8A-4147-A177-3AD203B41FA5}">
                      <a16:colId xmlns:a16="http://schemas.microsoft.com/office/drawing/2014/main" val="1386295544"/>
                    </a:ext>
                  </a:extLst>
                </a:gridCol>
                <a:gridCol w="646388">
                  <a:extLst>
                    <a:ext uri="{9D8B030D-6E8A-4147-A177-3AD203B41FA5}">
                      <a16:colId xmlns:a16="http://schemas.microsoft.com/office/drawing/2014/main" val="11797870"/>
                    </a:ext>
                  </a:extLst>
                </a:gridCol>
              </a:tblGrid>
              <a:tr h="317548">
                <a:tc>
                  <a:txBody>
                    <a:bodyPr/>
                    <a:lstStyle/>
                    <a:p>
                      <a:pPr algn="ctr"/>
                      <a:r>
                        <a:rPr lang="fa-IR">
                          <a:cs typeface="B Titr" panose="00000700000000000000" pitchFamily="2" charset="-78"/>
                        </a:rPr>
                        <a:t>عناون واحد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عناوین </a:t>
                      </a:r>
                      <a:r>
                        <a:rPr lang="fa-IR" dirty="0" err="1">
                          <a:cs typeface="B Titr" panose="00000700000000000000" pitchFamily="2" charset="-78"/>
                        </a:rPr>
                        <a:t>فرایندهای</a:t>
                      </a:r>
                      <a:r>
                        <a:rPr lang="fa-IR" dirty="0">
                          <a:cs typeface="B Titr" panose="00000700000000000000" pitchFamily="2" charset="-78"/>
                        </a:rPr>
                        <a:t> اصلاح شده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023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مدیریت منلبع انسانی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</a:t>
                      </a: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اکترونیکی نمودن ارسال استعلاجی به شورای پزشکی 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69967"/>
                  </a:ext>
                </a:extLst>
              </a:tr>
              <a:tr h="30385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مدیریت پردیس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آبیاری فضای سبز پردیس (تصفیه آب استحمام)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8910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بیمارستان شهید محمدی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</a:t>
                      </a: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انتقال ایمن بیمار از بخش اورژانس به سایر بخش ها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543867"/>
                  </a:ext>
                </a:extLst>
              </a:tr>
              <a:tr h="35864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بیمارستان شهید محمدی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اصلاح فرایند(الکترونیکی نمودن) اعتباربخشی 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86658"/>
                  </a:ext>
                </a:extLst>
              </a:tr>
              <a:tr h="37457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بیمارستان شهید محمدی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</a:t>
                      </a: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الکترونیکی نمودن پرونده بیماران دیالیزی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57024"/>
                  </a:ext>
                </a:extLst>
              </a:tr>
              <a:tr h="331406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بیمارستان شهید محمدی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 تکمیل دفتر تغییر و تحول بخش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221948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درمان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فرایندمدیریت ازدحام در شرایط بحران در بخش اورژانس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193605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درمان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فرایند انجام آزمایش سرپایی بیمار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60017"/>
                  </a:ext>
                </a:extLst>
              </a:tr>
              <a:tr h="35024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آموزشی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اصلاح انجام تسویه حساب دانشجویان بصورت الکترونیکی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229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88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00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314" y="739343"/>
            <a:ext cx="8783852" cy="428626"/>
          </a:xfrm>
        </p:spPr>
        <p:txBody>
          <a:bodyPr/>
          <a:lstStyle/>
          <a:p>
            <a:pPr algn="ctr"/>
            <a:r>
              <a:rPr lang="fa-IR" sz="2800">
                <a:cs typeface="B Titr" panose="00000700000000000000" pitchFamily="2" charset="-78"/>
              </a:rPr>
              <a:t>عناوین فرایندهای پیشنهادی در سال 1405 جهت  اصلاح</a:t>
            </a:r>
            <a:endParaRPr lang="en-US" sz="2800" dirty="0">
              <a:cs typeface="B Titr" panose="00000700000000000000" pitchFamily="2" charset="-78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AF825379-044F-4C8D-A43C-50A00CD5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801198"/>
              </p:ext>
            </p:extLst>
          </p:nvPr>
        </p:nvGraphicFramePr>
        <p:xfrm>
          <a:off x="3174024" y="1508376"/>
          <a:ext cx="8317524" cy="377734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03584">
                  <a:extLst>
                    <a:ext uri="{9D8B030D-6E8A-4147-A177-3AD203B41FA5}">
                      <a16:colId xmlns:a16="http://schemas.microsoft.com/office/drawing/2014/main" val="2600228518"/>
                    </a:ext>
                  </a:extLst>
                </a:gridCol>
                <a:gridCol w="5338982">
                  <a:extLst>
                    <a:ext uri="{9D8B030D-6E8A-4147-A177-3AD203B41FA5}">
                      <a16:colId xmlns:a16="http://schemas.microsoft.com/office/drawing/2014/main" val="1386295544"/>
                    </a:ext>
                  </a:extLst>
                </a:gridCol>
                <a:gridCol w="674958">
                  <a:extLst>
                    <a:ext uri="{9D8B030D-6E8A-4147-A177-3AD203B41FA5}">
                      <a16:colId xmlns:a16="http://schemas.microsoft.com/office/drawing/2014/main" val="11797870"/>
                    </a:ext>
                  </a:extLst>
                </a:gridCol>
              </a:tblGrid>
              <a:tr h="317548">
                <a:tc>
                  <a:txBody>
                    <a:bodyPr/>
                    <a:lstStyle/>
                    <a:p>
                      <a:pPr algn="ctr"/>
                      <a:r>
                        <a:rPr lang="fa-IR">
                          <a:cs typeface="B Titr" panose="00000700000000000000" pitchFamily="2" charset="-78"/>
                        </a:rPr>
                        <a:t>عنوان واحد متولی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عناوین </a:t>
                      </a:r>
                      <a:r>
                        <a:rPr lang="fa-IR" dirty="0" err="1">
                          <a:cs typeface="B Titr" panose="00000700000000000000" pitchFamily="2" charset="-78"/>
                        </a:rPr>
                        <a:t>فرایندهای</a:t>
                      </a:r>
                      <a:r>
                        <a:rPr lang="fa-IR" dirty="0">
                          <a:cs typeface="B Titr" panose="00000700000000000000" pitchFamily="2" charset="-78"/>
                        </a:rPr>
                        <a:t> اصلاح شده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023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بازرسي از عطاري ها و باشگاه هاي ورزشي از ارائه خدمات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69967"/>
                  </a:ext>
                </a:extLst>
              </a:tr>
              <a:tr h="30385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بازرسي از ارائه خدمات داروئي در كليه مراكز درماني و بهداشتي (دولتي و خصوصي)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8910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غذا و دارو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بررسي نسخ پزشكان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543867"/>
                  </a:ext>
                </a:extLst>
              </a:tr>
              <a:tr h="35864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دفتر حقوقی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مستند سازی املاک دانشگاه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86658"/>
                  </a:ext>
                </a:extLst>
              </a:tr>
              <a:tr h="37457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دفتر حقوقی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بایگانی اسناد مالکیت دانشگاه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57024"/>
                  </a:ext>
                </a:extLst>
              </a:tr>
              <a:tr h="331406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مدیریت بازرسی ومدیریت عملکرد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فرآيند شناسايي گلوگاه هاي فساد خيز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221948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دانشجویی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u="none" strike="noStrike">
                          <a:solidFill>
                            <a:srgbClr val="000000"/>
                          </a:solidFill>
                          <a:effectLst/>
                          <a:latin typeface="B Zar" panose="00000400000000000000" pitchFamily="2" charset="-78"/>
                          <a:cs typeface="B Nazanin" panose="00000400000000000000" pitchFamily="2" charset="-78"/>
                        </a:rPr>
                        <a:t>اجرای طرح پیشگیری و درمان افت تحصیلی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193605"/>
                  </a:ext>
                </a:extLst>
              </a:tr>
              <a:tr h="2874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دانشجویی</a:t>
                      </a: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u="none" strike="noStrike">
                          <a:solidFill>
                            <a:srgbClr val="000000"/>
                          </a:solidFill>
                          <a:effectLst/>
                          <a:latin typeface="B Zar" panose="00000400000000000000" pitchFamily="2" charset="-78"/>
                          <a:cs typeface="B Nazanin" panose="00000400000000000000" pitchFamily="2" charset="-78"/>
                        </a:rPr>
                        <a:t>اسکان دانشجویان در خوابگاه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60017"/>
                  </a:ext>
                </a:extLst>
              </a:tr>
              <a:tr h="35024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آموزشی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فرآيند الكترونيكي كردن تسويه حساب اعضاي هيات علمي در بيمارستانها و دانشكده هاي</a:t>
                      </a:r>
                      <a:endParaRPr lang="fa-IR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22965"/>
                  </a:ext>
                </a:extLst>
              </a:tr>
              <a:tr h="280764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88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036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314" y="739343"/>
            <a:ext cx="8783852" cy="428626"/>
          </a:xfrm>
        </p:spPr>
        <p:txBody>
          <a:bodyPr/>
          <a:lstStyle/>
          <a:p>
            <a:pPr algn="ctr"/>
            <a:r>
              <a:rPr kumimoji="0" lang="fa-IR" sz="2800" b="1" i="0" u="none" strike="noStrike" kern="1200" cap="all" spc="0" normalizeH="0" baseline="0" noProof="0">
                <a:ln>
                  <a:noFill/>
                </a:ln>
                <a:solidFill>
                  <a:srgbClr val="1F2C8F"/>
                </a:solidFill>
                <a:effectLst/>
                <a:uLnTx/>
                <a:uFillTx/>
                <a:latin typeface="Arial Black"/>
                <a:ea typeface="+mj-ea"/>
                <a:cs typeface="B Titr" panose="00000700000000000000" pitchFamily="2" charset="-78"/>
              </a:rPr>
              <a:t>عناوین فرایندهای پیشنهادی در سال 1405 جهت  اصلاح</a:t>
            </a:r>
            <a:endParaRPr lang="en-US" sz="2800" dirty="0">
              <a:cs typeface="B Titr" panose="00000700000000000000" pitchFamily="2" charset="-78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AF825379-044F-4C8D-A43C-50A00CD5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744920"/>
              </p:ext>
            </p:extLst>
          </p:nvPr>
        </p:nvGraphicFramePr>
        <p:xfrm>
          <a:off x="3174024" y="1508377"/>
          <a:ext cx="8317524" cy="374008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03584">
                  <a:extLst>
                    <a:ext uri="{9D8B030D-6E8A-4147-A177-3AD203B41FA5}">
                      <a16:colId xmlns:a16="http://schemas.microsoft.com/office/drawing/2014/main" val="2600228518"/>
                    </a:ext>
                  </a:extLst>
                </a:gridCol>
                <a:gridCol w="5338982">
                  <a:extLst>
                    <a:ext uri="{9D8B030D-6E8A-4147-A177-3AD203B41FA5}">
                      <a16:colId xmlns:a16="http://schemas.microsoft.com/office/drawing/2014/main" val="1386295544"/>
                    </a:ext>
                  </a:extLst>
                </a:gridCol>
                <a:gridCol w="674958">
                  <a:extLst>
                    <a:ext uri="{9D8B030D-6E8A-4147-A177-3AD203B41FA5}">
                      <a16:colId xmlns:a16="http://schemas.microsoft.com/office/drawing/2014/main" val="11797870"/>
                    </a:ext>
                  </a:extLst>
                </a:gridCol>
              </a:tblGrid>
              <a:tr h="357830">
                <a:tc>
                  <a:txBody>
                    <a:bodyPr/>
                    <a:lstStyle/>
                    <a:p>
                      <a:pPr algn="ctr"/>
                      <a:r>
                        <a:rPr lang="fa-IR">
                          <a:cs typeface="B Titr" panose="00000700000000000000" pitchFamily="2" charset="-78"/>
                        </a:rPr>
                        <a:t>عنوان واحد متولی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عناوین </a:t>
                      </a:r>
                      <a:r>
                        <a:rPr lang="fa-IR" dirty="0" err="1">
                          <a:cs typeface="B Titr" panose="00000700000000000000" pitchFamily="2" charset="-78"/>
                        </a:rPr>
                        <a:t>فرایندهای</a:t>
                      </a:r>
                      <a:r>
                        <a:rPr lang="fa-IR" dirty="0">
                          <a:cs typeface="B Titr" panose="00000700000000000000" pitchFamily="2" charset="-78"/>
                        </a:rPr>
                        <a:t> اصلاح شده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02365"/>
                  </a:ext>
                </a:extLst>
              </a:tr>
              <a:tr h="298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lang="fa-IR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بررسی و تصویب طرح ها و پایان نامه های تحقیقاتی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69967"/>
                  </a:ext>
                </a:extLst>
              </a:tr>
              <a:tr h="298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پذیرش فن آور جهت تبدیل ایده به محصول در  مرکز رشد فناوری سلامت دانشگاه ها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89105"/>
                  </a:ext>
                </a:extLst>
              </a:tr>
              <a:tr h="298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پرداخت پاداش مقالات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543867"/>
                  </a:ext>
                </a:extLst>
              </a:tr>
              <a:tr h="3376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تکميل، به روزرسانی و پاسخگویی بازخوردهای سامانه علم سنجي اعضای هیات  علمی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786658"/>
                  </a:ext>
                </a:extLst>
              </a:tr>
              <a:tr h="3526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پرداخت مالی هزینه پروژه های ارتباط با صنعت منعقد شده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57024"/>
                  </a:ext>
                </a:extLst>
              </a:tr>
              <a:tr h="3120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abon Next LT"/>
                          <a:ea typeface="+mn-ea"/>
                          <a:cs typeface="B Nazanin" panose="00000400000000000000" pitchFamily="2" charset="-78"/>
                        </a:rPr>
                        <a:t>معاونت تحقیقات</a:t>
                      </a:r>
                      <a:endParaRPr kumimoji="0" lang="fa-I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abon Next 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t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پرداخت کمک هزینه شرکت در کنگره‌ ، مشاهده گری و فرصت مطالعاتی خارج از کشور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221948"/>
                  </a:ext>
                </a:extLst>
              </a:tr>
              <a:tr h="298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بهداشتی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پیشگیری و کنترل اختلالات ناشی از کمبود ید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193605"/>
                  </a:ext>
                </a:extLst>
              </a:tr>
              <a:tr h="298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بهداشتی</a:t>
                      </a:r>
                      <a:endParaRPr lang="fa-IR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پیشنهاد فرایند جذب بهورز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60017"/>
                  </a:ext>
                </a:extLst>
              </a:tr>
              <a:tr h="3297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بهداشتی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غربالگری و کم کاری تیروئید نوزادان</a:t>
                      </a:r>
                      <a:endParaRPr lang="fa-IR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22965"/>
                  </a:ext>
                </a:extLst>
              </a:tr>
              <a:tr h="5069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 noProof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معاونت بهداشتی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1" i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فرایند صدور کارت بهداشت</a:t>
                      </a:r>
                      <a:endParaRPr lang="fa-IR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10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88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2395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719FA4-954C-4FA8-82CB-206659C3B826}">
  <ds:schemaRefs>
    <ds:schemaRef ds:uri="http://purl.org/dc/elements/1.1/"/>
    <ds:schemaRef ds:uri="http://schemas.microsoft.com/office/2006/documentManagement/types"/>
    <ds:schemaRef ds:uri="71af3243-3dd4-4a8d-8c0d-dd76da1f02a5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230e9df3-be65-4c73-a93b-d1236ebd677e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{CD3CBA8C-806D-46FC-899A-8D5706644DE1}TF8a9b5915-b8c7-461e-8cdd-693d48b5e32371f7b7e2_win32-4bf0b9a2ea37</Template>
  <TotalTime>833</TotalTime>
  <Words>523</Words>
  <Application>Microsoft Office PowerPoint</Application>
  <PresentationFormat>Widescreen</PresentationFormat>
  <Paragraphs>131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B Nazanin</vt:lpstr>
      <vt:lpstr>B Titr</vt:lpstr>
      <vt:lpstr>B Zar</vt:lpstr>
      <vt:lpstr>Calibri</vt:lpstr>
      <vt:lpstr>Sabon Next LT</vt:lpstr>
      <vt:lpstr>Custom</vt:lpstr>
      <vt:lpstr>عناوین فرایندهای اصلاح شده در سال 1403</vt:lpstr>
      <vt:lpstr>عناوین فرایندهای اصلاح شده در سال 1404</vt:lpstr>
      <vt:lpstr>عناوین فرایندهای پیشنهادی در سال 1405 جهت  اصلاح</vt:lpstr>
      <vt:lpstr>عناوین فرایندهای پیشنهادی در سال 1405 جهت  اصلاح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 presentation</dc:title>
  <dc:subject/>
  <dc:creator>حسن مرادپور</dc:creator>
  <cp:lastModifiedBy>راحله صبوری</cp:lastModifiedBy>
  <cp:revision>124</cp:revision>
  <cp:lastPrinted>2025-10-11T08:10:44Z</cp:lastPrinted>
  <dcterms:created xsi:type="dcterms:W3CDTF">2025-10-11T07:13:52Z</dcterms:created>
  <dcterms:modified xsi:type="dcterms:W3CDTF">2026-02-22T10:22:02Z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